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69" r:id="rId19"/>
    <p:sldId id="272" r:id="rId20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Matt Ellis Viva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en-US"/>
              <a:t>Development and Application of Mixed</a:t>
            </a:r>
            <a:endParaRPr lang="en-US"/>
          </a:p>
          <a:p>
            <a:r>
              <a:rPr lang="en-US"/>
              <a:t>Quantum-Classical Non-adiabatic Molecular</a:t>
            </a:r>
            <a:endParaRPr lang="en-US"/>
          </a:p>
          <a:p>
            <a:r>
              <a:rPr lang="en-US"/>
              <a:t>Dynamics Techniques for Charge Transport</a:t>
            </a:r>
            <a:endParaRPr lang="en-US"/>
          </a:p>
          <a:p>
            <a:r>
              <a:rPr lang="en-US"/>
              <a:t>in Organic Semiconductors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" y="69215"/>
            <a:ext cx="10515600" cy="1325563"/>
          </a:xfrm>
        </p:spPr>
        <p:txBody>
          <a:bodyPr/>
          <a:p>
            <a:r>
              <a:rPr lang="en-US" altLang="en-US" sz="2800"/>
              <a:t>Quantum </a:t>
            </a:r>
            <a:br>
              <a:rPr lang="en-US" altLang="en-US" sz="2800"/>
            </a:br>
            <a:r>
              <a:rPr lang="en-US" altLang="en-US" sz="2800"/>
              <a:t>Delocalisation</a:t>
            </a:r>
            <a:endParaRPr lang="en-US" altLang="en-US" sz="2800"/>
          </a:p>
        </p:txBody>
      </p:sp>
      <p:pic>
        <p:nvPicPr>
          <p:cNvPr id="4" name="Picture 3" descr="fig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415" y="-62230"/>
            <a:ext cx="9638665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Hole Mobilities</a:t>
            </a:r>
            <a:endParaRPr lang="en-US" altLang="en-US"/>
          </a:p>
        </p:txBody>
      </p:sp>
      <p:pic>
        <p:nvPicPr>
          <p:cNvPr id="4" name="Picture 3" descr="fig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1207135"/>
            <a:ext cx="11272520" cy="5636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from the study	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Mobility increases as crystallinity/order increases.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Quantum delocalisation increases with crystallinity.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Would probably see increased trapping/decreased mobility if I also used electrostatics.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Should implement an efficient method for calculating electrostatics.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Implementation of (efficient) Electrostatics in Surface hopping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5" y="2026285"/>
            <a:ext cx="4144645" cy="3536950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US"/>
              <a:t>For each site-energy (and diagonal force) the energy (force) of the system with 1 molecule in its charged state and all others neutral should be calculated.</a:t>
            </a:r>
            <a:endParaRPr lang="en-US" altLang="en-US"/>
          </a:p>
        </p:txBody>
      </p:sp>
      <p:pic>
        <p:nvPicPr>
          <p:cNvPr id="4" name="Picture 3" descr="ForceEnerCal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0" y="1523365"/>
            <a:ext cx="8075295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Addition-subtraction scheme </a:t>
            </a:r>
            <a:br>
              <a:rPr lang="en-US" altLang="en-US"/>
            </a:br>
            <a:r>
              <a:rPr lang="en-US" altLang="en-US" sz="3200"/>
              <a:t>(real space energy)</a:t>
            </a:r>
            <a:endParaRPr lang="en-US" altLang="en-US" sz="3200"/>
          </a:p>
        </p:txBody>
      </p:sp>
      <p:grpSp>
        <p:nvGrpSpPr>
          <p:cNvPr id="12" name="Group 11"/>
          <p:cNvGrpSpPr/>
          <p:nvPr/>
        </p:nvGrpSpPr>
        <p:grpSpPr>
          <a:xfrm>
            <a:off x="1246505" y="1969770"/>
            <a:ext cx="10281920" cy="3246611"/>
            <a:chOff x="23" y="3270"/>
            <a:chExt cx="18727" cy="6613"/>
          </a:xfrm>
        </p:grpSpPr>
        <p:pic>
          <p:nvPicPr>
            <p:cNvPr id="4" name="Picture 3" descr="RealSpaceAddSubEner"/>
            <p:cNvPicPr>
              <a:picLocks noChangeAspect="1"/>
            </p:cNvPicPr>
            <p:nvPr/>
          </p:nvPicPr>
          <p:blipFill>
            <a:blip r:embed="rId1"/>
            <a:srcRect l="6774" t="7740" r="4981" b="6231"/>
            <a:stretch>
              <a:fillRect/>
            </a:stretch>
          </p:blipFill>
          <p:spPr>
            <a:xfrm>
              <a:off x="23" y="3270"/>
              <a:ext cx="13977" cy="6613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2076" y="3994"/>
              <a:ext cx="5122" cy="13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en-US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Calculate once and save</a:t>
              </a:r>
              <a:endPara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11261" y="4651"/>
              <a:ext cx="8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2374" y="3270"/>
              <a:ext cx="8887" cy="221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4650" y="7550"/>
              <a:ext cx="4100" cy="13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en-US" altLang="en-US">
                  <a:solidFill>
                    <a:schemeClr val="accent4"/>
                  </a:solidFill>
                  <a:effectLst/>
                </a:rPr>
                <a:t>Calculate N</a:t>
              </a:r>
              <a:r>
                <a:rPr lang="en-US" altLang="en-US" baseline="-25000">
                  <a:solidFill>
                    <a:schemeClr val="accent4"/>
                  </a:solidFill>
                  <a:effectLst/>
                </a:rPr>
                <a:t>state</a:t>
              </a:r>
              <a:r>
                <a:rPr lang="en-US" altLang="en-US">
                  <a:solidFill>
                    <a:schemeClr val="accent4"/>
                  </a:solidFill>
                  <a:effectLst/>
                </a:rPr>
                <a:t> times</a:t>
              </a:r>
              <a:endParaRPr lang="en-US" altLang="en-US">
                <a:solidFill>
                  <a:schemeClr val="accent4"/>
                </a:solidFill>
                <a:effectLst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14000" y="7839"/>
              <a:ext cx="650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1105" y="5796"/>
              <a:ext cx="12895" cy="408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Text Box 12"/>
          <p:cNvSpPr txBox="1"/>
          <p:nvPr/>
        </p:nvSpPr>
        <p:spPr>
          <a:xfrm>
            <a:off x="243205" y="5412105"/>
            <a:ext cx="9773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gamma              charged mol index</a:t>
            </a:r>
            <a:endParaRPr lang="en-US" altLang="en-US"/>
          </a:p>
          <a:p>
            <a:r>
              <a:rPr lang="en-US" altLang="en-US"/>
              <a:t>i, j                      atom indices</a:t>
            </a:r>
            <a:endParaRPr lang="en-US" altLang="en-US"/>
          </a:p>
          <a:p>
            <a:r>
              <a:rPr lang="en-US" altLang="en-US"/>
              <a:t>q</a:t>
            </a:r>
            <a:r>
              <a:rPr lang="en-US" altLang="en-US" baseline="-25000"/>
              <a:t>i</a:t>
            </a:r>
            <a:r>
              <a:rPr lang="en-US" altLang="en-US" baseline="30000"/>
              <a:t>c(n)</a:t>
            </a:r>
            <a:r>
              <a:rPr lang="en-US" altLang="en-US"/>
              <a:t>                   charged (neutral) state charge on atom i</a:t>
            </a:r>
            <a:endParaRPr lang="en-US" altLang="en-US"/>
          </a:p>
          <a:p>
            <a:r>
              <a:rPr lang="en-US" altLang="en-US"/>
              <a:t>R</a:t>
            </a:r>
            <a:r>
              <a:rPr lang="en-US" altLang="en-US" baseline="30000"/>
              <a:t>dir</a:t>
            </a:r>
            <a:r>
              <a:rPr lang="en-US" altLang="en-US"/>
              <a:t>(|</a:t>
            </a:r>
            <a:r>
              <a:rPr lang="en-US" altLang="en-US" b="1"/>
              <a:t>r</a:t>
            </a:r>
            <a:r>
              <a:rPr lang="en-US" altLang="en-US" baseline="-25000"/>
              <a:t>ij</a:t>
            </a:r>
            <a:r>
              <a:rPr lang="en-US" altLang="en-US"/>
              <a:t> + </a:t>
            </a:r>
            <a:r>
              <a:rPr lang="en-US" altLang="en-US" b="1"/>
              <a:t>n</a:t>
            </a:r>
            <a:r>
              <a:rPr lang="en-US" altLang="en-US"/>
              <a:t> |)      Real space term </a:t>
            </a:r>
            <a:r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e.g. </a:t>
            </a:r>
            <a:r>
              <a:rPr lang="en-US" alt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erfc(a.</a:t>
            </a:r>
            <a:r>
              <a:rPr lang="en-US" altLang="en-US" i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|r</a:t>
            </a:r>
            <a:r>
              <a:rPr lang="en-US" altLang="en-US" i="1" baseline="-25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ij</a:t>
            </a:r>
            <a:r>
              <a:rPr lang="en-US" altLang="en-US" i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+ n |)/|r</a:t>
            </a:r>
            <a:r>
              <a:rPr lang="en-US" altLang="en-US" i="1" baseline="-25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ij</a:t>
            </a:r>
            <a:r>
              <a:rPr lang="en-US" altLang="en-US" i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+ n | * cutoff</a:t>
            </a:r>
            <a:endParaRPr lang="en-US" altLang="en-US" i="1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Ewald problem </a:t>
            </a:r>
            <a:br>
              <a:rPr lang="en-US" altLang="en-US"/>
            </a:br>
            <a:r>
              <a:rPr lang="en-US" altLang="en-US" sz="3200"/>
              <a:t>introducing DSF as a solution.</a:t>
            </a:r>
            <a:endParaRPr lang="en-US" alt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0860" cy="2068195"/>
          </a:xfrm>
        </p:spPr>
        <p:txBody>
          <a:bodyPr/>
          <a:p>
            <a:r>
              <a:rPr lang="en-US" altLang="en-US"/>
              <a:t>Using Ewald ES, the reciprocal forces cannot be optimised with addition-subtraction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Can use DSF instead.</a:t>
            </a:r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087360" y="4307205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321040" y="3894455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42375" y="4742180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" name="Oval 26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076690" y="5190490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Oval 29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1" name="Cross 30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323070" y="5720080"/>
            <a:ext cx="213360" cy="213360"/>
            <a:chOff x="12736" y="6783"/>
            <a:chExt cx="336" cy="336"/>
          </a:xfrm>
        </p:grpSpPr>
        <p:sp>
          <p:nvSpPr>
            <p:cNvPr id="33" name="Oval 32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Cross 33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222615" y="5789930"/>
            <a:ext cx="213360" cy="213360"/>
            <a:chOff x="12736" y="6783"/>
            <a:chExt cx="336" cy="336"/>
          </a:xfrm>
        </p:grpSpPr>
        <p:sp>
          <p:nvSpPr>
            <p:cNvPr id="36" name="Oval 35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01355" y="5354320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Oval 38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72095" y="4935220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Oval 41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364095" y="5547360"/>
            <a:ext cx="213360" cy="213360"/>
            <a:chOff x="12736" y="6783"/>
            <a:chExt cx="336" cy="336"/>
          </a:xfrm>
        </p:grpSpPr>
        <p:sp>
          <p:nvSpPr>
            <p:cNvPr id="45" name="Oval 44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97775" y="4520565"/>
            <a:ext cx="213360" cy="213360"/>
            <a:chOff x="11965" y="7119"/>
            <a:chExt cx="336" cy="336"/>
          </a:xfrm>
        </p:grpSpPr>
        <p:sp>
          <p:nvSpPr>
            <p:cNvPr id="13" name="Oval 12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321675" y="4693920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622030" y="4375785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54" name="Oval 53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42350" y="5106670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57" name="Oval 56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773160" y="5615940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60" name="Oval 59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852410" y="5382260"/>
            <a:ext cx="213360" cy="213360"/>
            <a:chOff x="11965" y="7119"/>
            <a:chExt cx="336" cy="336"/>
          </a:xfrm>
        </p:grpSpPr>
        <p:sp>
          <p:nvSpPr>
            <p:cNvPr id="63" name="Oval 62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59370" y="5914390"/>
            <a:ext cx="213360" cy="213360"/>
            <a:chOff x="11965" y="7119"/>
            <a:chExt cx="336" cy="336"/>
          </a:xfrm>
        </p:grpSpPr>
        <p:sp>
          <p:nvSpPr>
            <p:cNvPr id="66" name="Oval 65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43140" y="5045710"/>
            <a:ext cx="213360" cy="213360"/>
            <a:chOff x="11965" y="7119"/>
            <a:chExt cx="336" cy="336"/>
          </a:xfrm>
        </p:grpSpPr>
        <p:sp>
          <p:nvSpPr>
            <p:cNvPr id="69" name="Oval 68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290050" y="4852670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72" name="Oval 71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015095" y="4182745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5" name="Oval 74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6" name="Cross 75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749665" y="3681095"/>
            <a:ext cx="213360" cy="213360"/>
            <a:chOff x="11965" y="7119"/>
            <a:chExt cx="336" cy="336"/>
          </a:xfrm>
        </p:grpSpPr>
        <p:sp>
          <p:nvSpPr>
            <p:cNvPr id="78" name="Oval 77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594215" y="4424045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1" name="Oval 80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Cross 81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495155" y="3942715"/>
            <a:ext cx="213360" cy="213360"/>
            <a:chOff x="11965" y="7119"/>
            <a:chExt cx="336" cy="336"/>
          </a:xfrm>
        </p:grpSpPr>
        <p:sp>
          <p:nvSpPr>
            <p:cNvPr id="84" name="Oval 83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269730" y="3556635"/>
            <a:ext cx="213360" cy="213360"/>
            <a:chOff x="12736" y="6783"/>
            <a:chExt cx="336" cy="336"/>
          </a:xfrm>
        </p:grpSpPr>
        <p:sp>
          <p:nvSpPr>
            <p:cNvPr id="87" name="Oval 86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8" name="Cross 87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615170" y="5334000"/>
            <a:ext cx="213360" cy="213360"/>
            <a:chOff x="11965" y="7119"/>
            <a:chExt cx="336" cy="336"/>
          </a:xfrm>
          <a:solidFill>
            <a:schemeClr val="accent6">
              <a:lumMod val="75000"/>
            </a:schemeClr>
          </a:solidFill>
        </p:grpSpPr>
        <p:sp>
          <p:nvSpPr>
            <p:cNvPr id="90" name="Oval 89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787255" y="4859020"/>
            <a:ext cx="213360" cy="213360"/>
            <a:chOff x="12736" y="6783"/>
            <a:chExt cx="336" cy="33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3" name="Oval 92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4" name="Cross 93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493125" y="6202680"/>
            <a:ext cx="213360" cy="213360"/>
            <a:chOff x="11965" y="7119"/>
            <a:chExt cx="336" cy="336"/>
          </a:xfrm>
        </p:grpSpPr>
        <p:sp>
          <p:nvSpPr>
            <p:cNvPr id="96" name="Oval 95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994775" y="6038850"/>
            <a:ext cx="213360" cy="213360"/>
            <a:chOff x="12736" y="6783"/>
            <a:chExt cx="336" cy="336"/>
          </a:xfrm>
        </p:grpSpPr>
        <p:sp>
          <p:nvSpPr>
            <p:cNvPr id="99" name="Oval 98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0" name="Cross 99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516110" y="6134100"/>
            <a:ext cx="213360" cy="213360"/>
            <a:chOff x="11965" y="7119"/>
            <a:chExt cx="336" cy="336"/>
          </a:xfrm>
        </p:grpSpPr>
        <p:sp>
          <p:nvSpPr>
            <p:cNvPr id="102" name="Oval 101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876790" y="5808980"/>
            <a:ext cx="213360" cy="213360"/>
            <a:chOff x="12736" y="6783"/>
            <a:chExt cx="336" cy="336"/>
          </a:xfrm>
        </p:grpSpPr>
        <p:sp>
          <p:nvSpPr>
            <p:cNvPr id="105" name="Oval 104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6" name="Cross 105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0262870" y="5285740"/>
            <a:ext cx="213360" cy="213360"/>
            <a:chOff x="11965" y="7119"/>
            <a:chExt cx="336" cy="336"/>
          </a:xfrm>
        </p:grpSpPr>
        <p:sp>
          <p:nvSpPr>
            <p:cNvPr id="108" name="Oval 107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992995" y="3895090"/>
            <a:ext cx="213360" cy="213360"/>
            <a:chOff x="12736" y="6783"/>
            <a:chExt cx="336" cy="336"/>
          </a:xfrm>
        </p:grpSpPr>
        <p:sp>
          <p:nvSpPr>
            <p:cNvPr id="111" name="Oval 110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2" name="Cross 111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091420" y="4424045"/>
            <a:ext cx="213360" cy="213360"/>
            <a:chOff x="11965" y="7119"/>
            <a:chExt cx="336" cy="336"/>
          </a:xfrm>
        </p:grpSpPr>
        <p:sp>
          <p:nvSpPr>
            <p:cNvPr id="114" name="Oval 113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03535" y="4852670"/>
            <a:ext cx="213360" cy="213360"/>
            <a:chOff x="12736" y="6783"/>
            <a:chExt cx="336" cy="336"/>
          </a:xfrm>
        </p:grpSpPr>
        <p:sp>
          <p:nvSpPr>
            <p:cNvPr id="117" name="Oval 116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8" name="Cross 117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0331450" y="5990590"/>
            <a:ext cx="213360" cy="213360"/>
            <a:chOff x="11965" y="7119"/>
            <a:chExt cx="336" cy="336"/>
          </a:xfrm>
        </p:grpSpPr>
        <p:sp>
          <p:nvSpPr>
            <p:cNvPr id="120" name="Oval 119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8601075" y="3322320"/>
            <a:ext cx="213360" cy="213360"/>
            <a:chOff x="12736" y="6783"/>
            <a:chExt cx="336" cy="336"/>
          </a:xfrm>
        </p:grpSpPr>
        <p:sp>
          <p:nvSpPr>
            <p:cNvPr id="123" name="Oval 122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4" name="Cross 123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851775" y="3701415"/>
            <a:ext cx="213360" cy="213360"/>
            <a:chOff x="11965" y="7119"/>
            <a:chExt cx="336" cy="336"/>
          </a:xfrm>
        </p:grpSpPr>
        <p:sp>
          <p:nvSpPr>
            <p:cNvPr id="126" name="Oval 125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364095" y="4010025"/>
            <a:ext cx="213360" cy="213360"/>
            <a:chOff x="12736" y="6783"/>
            <a:chExt cx="336" cy="336"/>
          </a:xfrm>
        </p:grpSpPr>
        <p:sp>
          <p:nvSpPr>
            <p:cNvPr id="129" name="Oval 128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0" name="Cross 129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919970" y="3322320"/>
            <a:ext cx="213360" cy="213360"/>
            <a:chOff x="11965" y="7119"/>
            <a:chExt cx="336" cy="336"/>
          </a:xfrm>
        </p:grpSpPr>
        <p:sp>
          <p:nvSpPr>
            <p:cNvPr id="132" name="Oval 131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10816590" y="5636260"/>
            <a:ext cx="213360" cy="213360"/>
            <a:chOff x="12736" y="6783"/>
            <a:chExt cx="336" cy="336"/>
          </a:xfrm>
        </p:grpSpPr>
        <p:sp>
          <p:nvSpPr>
            <p:cNvPr id="135" name="Oval 134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6" name="Cross 135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9130665" y="3075940"/>
            <a:ext cx="213360" cy="213360"/>
            <a:chOff x="11965" y="7119"/>
            <a:chExt cx="336" cy="336"/>
          </a:xfrm>
        </p:grpSpPr>
        <p:sp>
          <p:nvSpPr>
            <p:cNvPr id="138" name="Oval 137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635490" y="2882900"/>
            <a:ext cx="213360" cy="213360"/>
            <a:chOff x="12736" y="6783"/>
            <a:chExt cx="336" cy="336"/>
          </a:xfrm>
        </p:grpSpPr>
        <p:sp>
          <p:nvSpPr>
            <p:cNvPr id="141" name="Oval 140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2" name="Cross 141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624185" y="4238625"/>
            <a:ext cx="213360" cy="213360"/>
            <a:chOff x="11965" y="7119"/>
            <a:chExt cx="336" cy="336"/>
          </a:xfrm>
        </p:grpSpPr>
        <p:sp>
          <p:nvSpPr>
            <p:cNvPr id="144" name="Oval 143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6915150" y="4492625"/>
            <a:ext cx="213360" cy="213360"/>
            <a:chOff x="11965" y="7119"/>
            <a:chExt cx="336" cy="336"/>
          </a:xfrm>
        </p:grpSpPr>
        <p:sp>
          <p:nvSpPr>
            <p:cNvPr id="147" name="Oval 146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825615" y="5106670"/>
            <a:ext cx="213360" cy="213360"/>
            <a:chOff x="12736" y="6783"/>
            <a:chExt cx="336" cy="336"/>
          </a:xfrm>
        </p:grpSpPr>
        <p:sp>
          <p:nvSpPr>
            <p:cNvPr id="150" name="Oval 149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1" name="Cross 150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7086600" y="3632835"/>
            <a:ext cx="213360" cy="213360"/>
            <a:chOff x="11965" y="7119"/>
            <a:chExt cx="336" cy="336"/>
          </a:xfrm>
        </p:grpSpPr>
        <p:sp>
          <p:nvSpPr>
            <p:cNvPr id="153" name="Oval 152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7638415" y="3268980"/>
            <a:ext cx="213360" cy="213360"/>
            <a:chOff x="12736" y="6783"/>
            <a:chExt cx="336" cy="336"/>
          </a:xfrm>
        </p:grpSpPr>
        <p:sp>
          <p:nvSpPr>
            <p:cNvPr id="156" name="Oval 155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7" name="Cross 156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1085830" y="5121910"/>
            <a:ext cx="213360" cy="213360"/>
            <a:chOff x="11965" y="7119"/>
            <a:chExt cx="336" cy="336"/>
          </a:xfrm>
        </p:grpSpPr>
        <p:sp>
          <p:nvSpPr>
            <p:cNvPr id="159" name="Oval 158"/>
            <p:cNvSpPr/>
            <p:nvPr/>
          </p:nvSpPr>
          <p:spPr>
            <a:xfrm>
              <a:off x="11965" y="7119"/>
              <a:ext cx="336" cy="33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1998" y="7227"/>
              <a:ext cx="270" cy="12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652895" y="4045585"/>
            <a:ext cx="213360" cy="213360"/>
            <a:chOff x="12736" y="6783"/>
            <a:chExt cx="336" cy="336"/>
          </a:xfrm>
        </p:grpSpPr>
        <p:sp>
          <p:nvSpPr>
            <p:cNvPr id="162" name="Oval 161"/>
            <p:cNvSpPr/>
            <p:nvPr/>
          </p:nvSpPr>
          <p:spPr>
            <a:xfrm>
              <a:off x="12736" y="6783"/>
              <a:ext cx="336" cy="3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3" name="Cross 162"/>
            <p:cNvSpPr/>
            <p:nvPr/>
          </p:nvSpPr>
          <p:spPr>
            <a:xfrm>
              <a:off x="12768" y="6815"/>
              <a:ext cx="272" cy="272"/>
            </a:xfrm>
            <a:prstGeom prst="plus">
              <a:avLst>
                <a:gd name="adj" fmla="val 39338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64" name="Oval 163"/>
          <p:cNvSpPr/>
          <p:nvPr/>
        </p:nvSpPr>
        <p:spPr>
          <a:xfrm>
            <a:off x="7912735" y="3846195"/>
            <a:ext cx="2087880" cy="2007870"/>
          </a:xfrm>
          <a:prstGeom prst="ellipse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5" name="Straight Arrow Connector 164"/>
          <p:cNvCxnSpPr>
            <a:stCxn id="28" idx="0"/>
            <a:endCxn id="164" idx="0"/>
          </p:cNvCxnSpPr>
          <p:nvPr/>
        </p:nvCxnSpPr>
        <p:spPr>
          <a:xfrm flipV="1">
            <a:off x="8949055" y="3846195"/>
            <a:ext cx="7620" cy="9163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Text Box 165"/>
          <p:cNvSpPr txBox="1"/>
          <p:nvPr/>
        </p:nvSpPr>
        <p:spPr>
          <a:xfrm>
            <a:off x="8942070" y="4396105"/>
            <a:ext cx="541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</a:t>
            </a:r>
            <a:r>
              <a:rPr lang="en-US" altLang="en-US" baseline="-25000"/>
              <a:t>c</a:t>
            </a:r>
            <a:endParaRPr lang="en-US" altLang="en-US" baseline="-25000"/>
          </a:p>
        </p:txBody>
      </p:sp>
      <p:sp>
        <p:nvSpPr>
          <p:cNvPr id="167" name="Text Box 166"/>
          <p:cNvSpPr txBox="1"/>
          <p:nvPr/>
        </p:nvSpPr>
        <p:spPr>
          <a:xfrm>
            <a:off x="762000" y="4317365"/>
            <a:ext cx="57454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DSF relies on the observation that the coulomb sum converges quickly if the charges within the cutoff sphere are net-neutral.</a:t>
            </a:r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 ensure this, image charges are placed on the surface of the cutoff sphere to neutralise the system within a cutoff.</a:t>
            </a:r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" name="Picture 82"/>
          <p:cNvPicPr/>
          <p:nvPr/>
        </p:nvPicPr>
        <p:blipFill>
          <a:blip r:embed="rId1"/>
          <a:srcRect t="4729" r="2635"/>
          <a:stretch>
            <a:fillRect/>
          </a:stretch>
        </p:blipFill>
        <p:spPr>
          <a:xfrm>
            <a:off x="3992245" y="2139950"/>
            <a:ext cx="8133715" cy="4177030"/>
          </a:xfrm>
          <a:prstGeom prst="rect">
            <a:avLst/>
          </a:prstGeom>
          <a:ln w="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DSF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" y="1824990"/>
            <a:ext cx="4258310" cy="4922520"/>
          </a:xfrm>
        </p:spPr>
        <p:txBody>
          <a:bodyPr>
            <a:noAutofit/>
          </a:bodyPr>
          <a:p>
            <a:r>
              <a:rPr lang="en-US" altLang="en-US"/>
              <a:t>Use image charges to neutralise charges within a cutoff sphere.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Shift forces and energies to prevent discontinuities at the cutoff radius.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Timings</a:t>
            </a:r>
            <a:endParaRPr lang="en-US" altLang="en-US"/>
          </a:p>
        </p:txBody>
      </p:sp>
      <p:pic>
        <p:nvPicPr>
          <p:cNvPr id="4" name="Picture 3" descr="SH_timing_wEwa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745615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Conclusions and further work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400"/>
              <a:t>CTMQC has a number of problems that must be overcome before it is a useful technique in nonadiabatic MD.</a:t>
            </a:r>
            <a:endParaRPr lang="en-US" altLang="en-US"/>
          </a:p>
          <a:p>
            <a:pPr marL="0" indent="0">
              <a:buNone/>
            </a:pPr>
            <a:r>
              <a:rPr lang="en-US" altLang="en-US" sz="2000">
                <a:solidFill>
                  <a:schemeClr val="bg2">
                    <a:lumMod val="50000"/>
                  </a:schemeClr>
                </a:solidFill>
              </a:rPr>
              <a:t>To fix these problems perhaps a re-derivation with a different way to construct the nuclear wavefunction should be looked into.</a:t>
            </a:r>
            <a:endParaRPr lang="en-US" altLang="en-US"/>
          </a:p>
          <a:p>
            <a:pPr>
              <a:lnSpc>
                <a:spcPct val="30000"/>
              </a:lnSpc>
            </a:pPr>
            <a:endParaRPr lang="en-US" altLang="en-US"/>
          </a:p>
          <a:p>
            <a:pPr>
              <a:lnSpc>
                <a:spcPct val="30000"/>
              </a:lnSpc>
            </a:pPr>
            <a:endParaRPr lang="en-US" altLang="en-US"/>
          </a:p>
          <a:p>
            <a:r>
              <a:rPr lang="en-US" altLang="en-US" sz="2400"/>
              <a:t>FOB-SH has been shown to be a powerful technique that can be used to study large systems with varying levels of order. Efficient electrostatics can now be used in simulations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000">
                <a:solidFill>
                  <a:schemeClr val="bg2">
                    <a:lumMod val="50000"/>
                  </a:schemeClr>
                </a:solidFill>
              </a:rPr>
              <a:t>The amorphous systems should now be re-simulated with electrostatics turned on to see if the increased trapping is observed and as an initial, real-world, test of the DSF implementation.</a:t>
            </a:r>
            <a:endParaRPr lang="en-US" altLang="en-US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Intro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My work has been concerned with </a:t>
            </a:r>
            <a:r>
              <a:rPr lang="en-US" altLang="en-US" b="1"/>
              <a:t>nonadiabatic systems</a:t>
            </a:r>
            <a:endParaRPr lang="en-US" altLang="en-US" b="1"/>
          </a:p>
          <a:p>
            <a:endParaRPr lang="en-US" altLang="en-US" b="1"/>
          </a:p>
          <a:p>
            <a:r>
              <a:rPr lang="en-US" altLang="en-US"/>
              <a:t>Used various techniques, mainly </a:t>
            </a:r>
            <a:r>
              <a:rPr lang="en-US" altLang="en-US" b="1"/>
              <a:t>Surface hopping</a:t>
            </a:r>
            <a:r>
              <a:rPr lang="en-US" altLang="en-US"/>
              <a:t> and </a:t>
            </a:r>
            <a:r>
              <a:rPr lang="en-US" altLang="en-US" b="1"/>
              <a:t>CTMQC</a:t>
            </a:r>
            <a:r>
              <a:rPr lang="en-US" altLang="en-US"/>
              <a:t> to simulate organic systems.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has been a mix of method development and applications work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CTMQC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70" y="1753870"/>
            <a:ext cx="7150735" cy="4351655"/>
          </a:xfrm>
        </p:spPr>
        <p:txBody>
          <a:bodyPr>
            <a:normAutofit fontScale="70000"/>
          </a:bodyPr>
          <a:p>
            <a:r>
              <a:rPr lang="en-US" altLang="en-US"/>
              <a:t>Derived from the exact factorisation of the nuclear and electronic wavefunctions.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Made 5 assumptions:</a:t>
            </a:r>
            <a:endParaRPr lang="en-US" altLang="en-US"/>
          </a:p>
          <a:p>
            <a:pPr lvl="1"/>
            <a:r>
              <a:rPr lang="en-US" altLang="en-US"/>
              <a:t>Classical nuclei</a:t>
            </a:r>
            <a:endParaRPr lang="en-US" altLang="en-US"/>
          </a:p>
          <a:p>
            <a:pPr lvl="1"/>
            <a:r>
              <a:rPr lang="en-US" altLang="en-US"/>
              <a:t>Ignoring the ENCO term</a:t>
            </a:r>
            <a:endParaRPr lang="en-US" altLang="en-US"/>
          </a:p>
          <a:p>
            <a:pPr lvl="1"/>
            <a:r>
              <a:rPr lang="en-US" altLang="en-US"/>
              <a:t>Ignore the first term in the derivative of the adiabatic coeffs</a:t>
            </a:r>
            <a:endParaRPr lang="en-US" altLang="en-US"/>
          </a:p>
          <a:p>
            <a:pPr lvl="1"/>
            <a:r>
              <a:rPr lang="en-US" altLang="en-US"/>
              <a:t>Reconstruct the nuclear wavefunc with gaussians.</a:t>
            </a:r>
            <a:endParaRPr lang="en-US" altLang="en-US"/>
          </a:p>
          <a:p>
            <a:pPr lvl="1"/>
            <a:r>
              <a:rPr lang="en-US" altLang="en-US"/>
              <a:t>Separate the effects of NACV and decoherence.</a:t>
            </a:r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Equations appear as Ehrenfest eqns with a 'correction'.</a:t>
            </a:r>
            <a:endParaRPr lang="en-US" altLang="en-US"/>
          </a:p>
        </p:txBody>
      </p:sp>
      <p:pic>
        <p:nvPicPr>
          <p:cNvPr id="4" name="QM_potE_highMo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52285" y="3131820"/>
            <a:ext cx="5313045" cy="3689350"/>
          </a:xfrm>
          <a:prstGeom prst="rect">
            <a:avLst/>
          </a:prstGeom>
        </p:spPr>
      </p:pic>
      <p:pic>
        <p:nvPicPr>
          <p:cNvPr id="5" name="Ehren_potE_highMom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7445" y="4445"/>
            <a:ext cx="4665345" cy="3239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8858" y="315595"/>
            <a:ext cx="139827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2000">
                <a:solidFill>
                  <a:schemeClr val="accent4"/>
                </a:solidFill>
                <a:effectLst/>
              </a:rPr>
              <a:t>Ehrenfest</a:t>
            </a:r>
            <a:endParaRPr lang="en-US" altLang="en-US" sz="2000">
              <a:solidFill>
                <a:schemeClr val="accent4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0718" y="6372225"/>
            <a:ext cx="111125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2000">
                <a:solidFill>
                  <a:schemeClr val="accent4"/>
                </a:solidFill>
                <a:effectLst/>
              </a:rPr>
              <a:t>CTMQC</a:t>
            </a:r>
            <a:endParaRPr lang="en-US" altLang="en-US" sz="2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Ehren_coher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1689100"/>
            <a:ext cx="5164455" cy="5164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5" y="1905"/>
            <a:ext cx="10014585" cy="769620"/>
          </a:xfrm>
        </p:spPr>
        <p:txBody>
          <a:bodyPr/>
          <a:p>
            <a:r>
              <a:rPr lang="en-US" altLang="en-US"/>
              <a:t>Results -Ehrenfest Implementation</a:t>
            </a:r>
            <a:endParaRPr lang="en-US" altLang="en-US"/>
          </a:p>
        </p:txBody>
      </p:sp>
      <p:pic>
        <p:nvPicPr>
          <p:cNvPr id="5" name="Picture 4" descr="Ehren_po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721485"/>
            <a:ext cx="5132070" cy="51320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47155" y="690245"/>
            <a:ext cx="4072255" cy="705485"/>
            <a:chOff x="10153" y="1087"/>
            <a:chExt cx="6413" cy="1111"/>
          </a:xfrm>
        </p:grpSpPr>
        <p:pic>
          <p:nvPicPr>
            <p:cNvPr id="3" name="Picture 2" descr="CoherenceIndicator"/>
            <p:cNvPicPr>
              <a:picLocks noChangeAspect="1"/>
            </p:cNvPicPr>
            <p:nvPr/>
          </p:nvPicPr>
          <p:blipFill>
            <a:blip r:embed="rId3"/>
            <a:srcRect l="26294" t="15161" r="7020" b="14311"/>
            <a:stretch>
              <a:fillRect/>
            </a:stretch>
          </p:blipFill>
          <p:spPr>
            <a:xfrm>
              <a:off x="12284" y="1087"/>
              <a:ext cx="4282" cy="1111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0153" y="1135"/>
              <a:ext cx="241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coherence</a:t>
              </a:r>
              <a:endParaRPr lang="en-US" altLang="en-US"/>
            </a:p>
            <a:p>
              <a:r>
                <a:rPr lang="en-US" altLang="en-US"/>
                <a:t>indicator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TMQC_coher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7760" y="1429385"/>
            <a:ext cx="5419725" cy="5419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195" y="-12700"/>
            <a:ext cx="9324975" cy="843280"/>
          </a:xfrm>
        </p:spPr>
        <p:txBody>
          <a:bodyPr/>
          <a:p>
            <a:r>
              <a:rPr lang="en-US" altLang="en-US"/>
              <a:t>Results -CTMQC Implementation</a:t>
            </a:r>
            <a:endParaRPr lang="en-US" altLang="en-US"/>
          </a:p>
        </p:txBody>
      </p:sp>
      <p:pic>
        <p:nvPicPr>
          <p:cNvPr id="4" name="Picture 3" descr="CTMQC_po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93825"/>
            <a:ext cx="5455285" cy="54552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79615" y="718185"/>
            <a:ext cx="4072255" cy="705485"/>
            <a:chOff x="10153" y="1087"/>
            <a:chExt cx="6413" cy="1111"/>
          </a:xfrm>
        </p:grpSpPr>
        <p:pic>
          <p:nvPicPr>
            <p:cNvPr id="6" name="Picture 5" descr="CoherenceIndicator"/>
            <p:cNvPicPr>
              <a:picLocks noChangeAspect="1"/>
            </p:cNvPicPr>
            <p:nvPr/>
          </p:nvPicPr>
          <p:blipFill>
            <a:blip r:embed="rId3"/>
            <a:srcRect l="26294" t="15161" r="7020" b="14311"/>
            <a:stretch>
              <a:fillRect/>
            </a:stretch>
          </p:blipFill>
          <p:spPr>
            <a:xfrm>
              <a:off x="12284" y="1087"/>
              <a:ext cx="4282" cy="1111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10153" y="1135"/>
              <a:ext cx="241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coherence</a:t>
              </a:r>
              <a:endParaRPr lang="en-US" altLang="en-US"/>
            </a:p>
            <a:p>
              <a:r>
                <a:rPr lang="en-US" altLang="en-US"/>
                <a:t>indicator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CTMQC Development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Transformed to diabatic basis and applied to molecular systems.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Couldn't use to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simulate dimers as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the algorithm was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too unstable.</a:t>
            </a:r>
            <a:endParaRPr lang="en-US" altLang="en-US"/>
          </a:p>
        </p:txBody>
      </p:sp>
      <p:pic>
        <p:nvPicPr>
          <p:cNvPr id="4" name="Picture 3" descr="CTMQC_ad_vs_di_wTraj_po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2170" y="2459990"/>
            <a:ext cx="7420610" cy="4174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with CTMQC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Bad energy conservation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Unstable propagation due to divergences of one of the terms.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Need to parameterise.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Requires small timesteps to conserve norm.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Alternative to CTMQC -Surface Hopping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Well tested / already implemented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Stable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Fast</a:t>
            </a:r>
            <a:endParaRPr lang="en-US" altLang="en-US"/>
          </a:p>
        </p:txBody>
      </p:sp>
      <p:pic>
        <p:nvPicPr>
          <p:cNvPr id="4" name="Picture 3" descr="Sh_h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7220" y="2200275"/>
            <a:ext cx="5089525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Surface Hopping Application</a:t>
            </a:r>
            <a:br>
              <a:rPr lang="en-US" altLang="en-US"/>
            </a:br>
            <a:r>
              <a:rPr lang="en-US" altLang="en-US" sz="2800"/>
              <a:t>Amorphous systems</a:t>
            </a: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" y="1783715"/>
            <a:ext cx="401955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Used a melt-quench scheme to create systems of varying levels of crystallinity.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Ran surface hopping on each one.</a:t>
            </a:r>
            <a:endParaRPr lang="en-US" altLang="en-US"/>
          </a:p>
        </p:txBody>
      </p:sp>
      <p:pic>
        <p:nvPicPr>
          <p:cNvPr id="4" name="Picture 3" descr="figure1_sm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195" y="1148715"/>
            <a:ext cx="8440420" cy="5966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3396</Words>
  <Application>WPS Presentation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Calibri Light</vt:lpstr>
      <vt:lpstr>DejaVu Sans</vt:lpstr>
      <vt:lpstr>Calibri</vt:lpstr>
      <vt:lpstr>微软雅黑</vt:lpstr>
      <vt:lpstr>Droid Sans Fallback</vt:lpstr>
      <vt:lpstr>Arial Unicode MS</vt:lpstr>
      <vt:lpstr>Phetsarath OT</vt:lpstr>
      <vt:lpstr>Office Theme</vt:lpstr>
      <vt:lpstr>Matt Ellis Viva</vt:lpstr>
      <vt:lpstr>Intro</vt:lpstr>
      <vt:lpstr>CTMQC</vt:lpstr>
      <vt:lpstr>Results -Ehrenfest Implementation</vt:lpstr>
      <vt:lpstr>Results -CTMQC Implementation</vt:lpstr>
      <vt:lpstr>Further CTMQC Development</vt:lpstr>
      <vt:lpstr>Problems with CTMQC</vt:lpstr>
      <vt:lpstr>Alternative to CTMQC -Surface Hopping</vt:lpstr>
      <vt:lpstr>Surface Hopping Application Amorphous systems</vt:lpstr>
      <vt:lpstr>Quantum  Delocalisation</vt:lpstr>
      <vt:lpstr>Hole Mobilities</vt:lpstr>
      <vt:lpstr>Conclusions from the study	</vt:lpstr>
      <vt:lpstr>Implementation of (efficient) Electrostatics in Surface hopping</vt:lpstr>
      <vt:lpstr>Addition-subtraction scheme  (real space energy)</vt:lpstr>
      <vt:lpstr>Ewald problem  introducing DSF as a solution.</vt:lpstr>
      <vt:lpstr>DSF</vt:lpstr>
      <vt:lpstr>Timings</vt:lpstr>
      <vt:lpstr>Conclusions and further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matt</dc:creator>
  <cp:lastModifiedBy>matt</cp:lastModifiedBy>
  <cp:revision>33</cp:revision>
  <dcterms:created xsi:type="dcterms:W3CDTF">2021-07-28T13:04:32Z</dcterms:created>
  <dcterms:modified xsi:type="dcterms:W3CDTF">2021-07-28T13:04:32Z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